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" ContentType="image/g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2" r:id="rId5"/>
    <p:sldId id="257" r:id="rId6"/>
    <p:sldId id="260" r:id="rId7"/>
    <p:sldId id="264" r:id="rId8"/>
    <p:sldId id="267" r:id="rId9"/>
    <p:sldId id="277" r:id="rId10"/>
    <p:sldId id="278" r:id="rId11"/>
    <p:sldId id="280" r:id="rId12"/>
    <p:sldId id="281" r:id="rId13"/>
    <p:sldId id="282" r:id="rId14"/>
    <p:sldId id="286" r:id="rId15"/>
    <p:sldId id="287" r:id="rId16"/>
    <p:sldId id="288" r:id="rId17"/>
    <p:sldId id="289" r:id="rId18"/>
    <p:sldId id="291" r:id="rId19"/>
    <p:sldId id="292" r:id="rId20"/>
    <p:sldId id="293" r:id="rId21"/>
    <p:sldId id="294" r:id="rId22"/>
    <p:sldId id="285" r:id="rId23"/>
    <p:sldId id="279" r:id="rId2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2484" y="-10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ki van Oeffelen" userId="658ef335-eef9-4207-80c7-a1b160e4bb19" providerId="ADAL" clId="{7017F499-554E-4F82-80D7-1D9FAC884E3A}"/>
    <pc:docChg chg="modSld">
      <pc:chgData name="Kiki van Oeffelen" userId="658ef335-eef9-4207-80c7-a1b160e4bb19" providerId="ADAL" clId="{7017F499-554E-4F82-80D7-1D9FAC884E3A}" dt="2019-08-31T09:59:13.846" v="29" actId="113"/>
      <pc:docMkLst>
        <pc:docMk/>
      </pc:docMkLst>
      <pc:sldChg chg="addSp modSp">
        <pc:chgData name="Kiki van Oeffelen" userId="658ef335-eef9-4207-80c7-a1b160e4bb19" providerId="ADAL" clId="{7017F499-554E-4F82-80D7-1D9FAC884E3A}" dt="2019-08-31T09:59:13.846" v="29" actId="113"/>
        <pc:sldMkLst>
          <pc:docMk/>
          <pc:sldMk cId="2642516040" sldId="257"/>
        </pc:sldMkLst>
        <pc:spChg chg="add mod">
          <ac:chgData name="Kiki van Oeffelen" userId="658ef335-eef9-4207-80c7-a1b160e4bb19" providerId="ADAL" clId="{7017F499-554E-4F82-80D7-1D9FAC884E3A}" dt="2019-08-31T09:58:33.552" v="14" actId="20577"/>
          <ac:spMkLst>
            <pc:docMk/>
            <pc:sldMk cId="2642516040" sldId="257"/>
            <ac:spMk id="3" creationId="{2FC63C81-FE2C-452E-9AD8-D72C314271C3}"/>
          </ac:spMkLst>
        </pc:spChg>
        <pc:spChg chg="add mod">
          <ac:chgData name="Kiki van Oeffelen" userId="658ef335-eef9-4207-80c7-a1b160e4bb19" providerId="ADAL" clId="{7017F499-554E-4F82-80D7-1D9FAC884E3A}" dt="2019-08-31T09:59:13.846" v="29" actId="113"/>
          <ac:spMkLst>
            <pc:docMk/>
            <pc:sldMk cId="2642516040" sldId="257"/>
            <ac:spMk id="4" creationId="{7D645F2D-4FD0-43A4-91BD-F7642D54D5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12C62-5CAF-4CFF-91A9-9AB6BBF9ACB0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9E90D-43FD-4FEA-A0D0-EF0F060A36F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08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5A6BC7-3AA1-47A8-AD11-9DBB97DB2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95C77C81-3D3D-4E3C-8FDF-A28AA465A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BAC9E4D3-DBD0-4E4C-BB85-65E20B2C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D8CBC353-CA54-4862-8239-16248D36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670C79E5-A695-4EBA-AE75-B38A1735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1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619C830-6DD2-4375-A76A-E93E51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177903A9-7AEB-45B9-88C8-A23028D51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187EE387-EE66-4AB0-8337-3271F0BE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4435D44E-1E79-4C05-A91D-4180DFF6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C3B23690-1F93-4E7A-A36F-B8CDBFE5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39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xmlns="" id="{0C52EC81-98CE-47BA-BC28-887B5FD58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7"/>
            <a:ext cx="1971675" cy="5811839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59F69A7C-0D47-4A78-93D4-F7A97056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3" y="365127"/>
            <a:ext cx="5800725" cy="581183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03C6CC2F-7B7D-4A50-83A1-C8B9A7BF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3A86F583-0EDC-4509-BA89-82023B6A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A8F94602-CC27-4071-908F-13D138EE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16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2564E7F-091C-4E18-AE9E-0BE43E3C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E2DF46E-201A-45CC-BF76-8BDBAE7A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E45DA9B2-40C2-4B0A-A6AA-1FC50F3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C88064EF-4D31-471A-B688-E7344C4D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855511D-C596-4139-AA65-3030F64B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3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18D7F34-21F9-437F-B946-064B15F6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C52E687B-F28A-46F6-A547-1D650709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D55C013F-3124-4EB5-8403-052C931F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1EC64703-FB75-4BE4-BAC7-70AF1403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B4D2B75F-E5E4-4D12-9C3F-614D0622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638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707AEE-89A4-40C1-98E5-90E32FDF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0B5E30B5-AF5F-4300-AC8A-9423CDDBC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D22FDE2D-B7AF-48D7-AB30-03DFCBC8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7D711679-3B89-4202-8456-84CD44DC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B1C77CE4-AD51-4437-BB54-6A8FBD3A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8B924565-61A5-46F1-8AA6-13C96E6F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6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8052B6-3689-4A9B-8DE4-E74C9544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4A478C9F-EEFA-4065-9A4B-A6FE9521A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ED574773-6D4B-4E34-A0D7-766274834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xmlns="" id="{7DC59350-959B-4DE6-A1F0-23A6E2F30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3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xmlns="" id="{99BCD1FF-FEE7-4E6A-972A-2C292BD64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3" y="2505076"/>
            <a:ext cx="3887391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xmlns="" id="{581243E9-21CD-4D59-BC85-E9061269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xmlns="" id="{B81F80CD-320C-45D4-980B-BBF6687A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xmlns="" id="{D9D8044E-4BAE-4991-AE04-F348D09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93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5522074-A460-4D78-A3A5-AE658A7A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xmlns="" id="{AE1E537A-68BD-4369-80D2-81C8A389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xmlns="" id="{80D56BCD-6BF8-43AA-BB66-0BA7F51A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xmlns="" id="{05B1F869-A914-4FF2-82A7-D1D87F44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303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xmlns="" id="{7258B778-5E24-4EEA-8E68-B619CE6A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xmlns="" id="{774BBCBE-8A2A-4F6C-9458-879AC561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30E889BD-BF61-49C6-9FBC-3F401173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57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419204-65CF-47A0-9127-1A8DD18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E700B43-4B09-4DE8-A2E0-A66305C0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EB7BB82-6B2E-427F-8F2D-7E46C496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607A84DD-A331-4C73-8825-76F2FE91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49D6E66F-FE8E-45F5-8045-CB337322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667A40CA-A374-4B2E-BDF5-B236DAA8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99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A6EAAF-B5CB-45EA-BF22-CAD305B7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xmlns="" id="{3417C2A7-0E71-4BC3-AF67-9F774B8FF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86549977-C9B3-4B3C-961E-3344CCDCB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5F9D4DD7-EE04-40B9-90DD-BA143E54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C1B87945-BECE-4E64-A295-B17D6E44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671B936D-6DF8-4F84-B945-0927E2F9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201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xmlns="" id="{3D313528-88C7-4099-883C-AD2ACC07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7913ABC1-552B-45B8-A0F0-9D970C05E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55C57264-DB11-4E3C-AA30-7B5F1EB06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DAFC-75E4-4CCC-840B-C00AD2FF3E06}" type="datetimeFigureOut">
              <a:rPr lang="nl-NL" smtClean="0"/>
              <a:t>18-10-2019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6EE57533-3E5A-400C-BAC1-EA54F34C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827B4C70-7D89-4804-8198-621BF05CD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E6253-F04F-4B5B-91BD-FACC51FBC0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83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gi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nl-NL" sz="2400" b="1" dirty="0" smtClean="0">
                <a:solidFill>
                  <a:schemeClr val="bg1"/>
                </a:solidFill>
              </a:rPr>
              <a:t>Workshop Beeldherkenning 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pic>
        <p:nvPicPr>
          <p:cNvPr id="8" name="Picture 2" descr="Afbeeldingsresultaat voor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4" y="1030840"/>
            <a:ext cx="6226788" cy="43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ndertitel 2"/>
          <p:cNvSpPr txBox="1">
            <a:spLocks/>
          </p:cNvSpPr>
          <p:nvPr/>
        </p:nvSpPr>
        <p:spPr>
          <a:xfrm>
            <a:off x="1458614" y="5601375"/>
            <a:ext cx="6400800" cy="45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D52B1E"/>
                </a:solidFill>
                <a:latin typeface="Droid Sans"/>
              </a:rPr>
              <a:t>		</a:t>
            </a:r>
            <a:r>
              <a:rPr lang="en-US" sz="1800" dirty="0">
                <a:solidFill>
                  <a:srgbClr val="D52B1E"/>
                </a:solidFill>
                <a:latin typeface="Droid Sans"/>
              </a:rPr>
              <a:t> </a:t>
            </a:r>
            <a:r>
              <a:rPr lang="en-US" sz="1800" dirty="0" smtClean="0">
                <a:solidFill>
                  <a:srgbClr val="D52B1E"/>
                </a:solidFill>
                <a:latin typeface="Droid Sans"/>
              </a:rPr>
              <a:t>      </a:t>
            </a:r>
            <a:r>
              <a:rPr lang="en-US" sz="1800" dirty="0" smtClean="0">
                <a:latin typeface="Segoe UI Light" panose="020B0502040204020203" pitchFamily="34" charset="0"/>
              </a:rPr>
              <a:t>RWS </a:t>
            </a:r>
            <a:r>
              <a:rPr lang="en-US" sz="1800" dirty="0" err="1" smtClean="0">
                <a:latin typeface="Segoe UI Light" panose="020B0502040204020203" pitchFamily="34" charset="0"/>
              </a:rPr>
              <a:t>Datalab</a:t>
            </a:r>
            <a:endParaRPr lang="nl-NL" sz="1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NL" sz="2400" b="1" dirty="0" smtClean="0">
                <a:solidFill>
                  <a:schemeClr val="bg1"/>
                </a:solidFill>
              </a:rPr>
              <a:t>De opdracht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45027" y="1875305"/>
            <a:ext cx="8520600" cy="455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r>
              <a:rPr lang="en-US" sz="2000" dirty="0" smtClean="0">
                <a:latin typeface="Segoe UI Light" panose="020B0502040204020203" pitchFamily="34" charset="0"/>
              </a:rPr>
              <a:t>1. Lees de </a:t>
            </a:r>
            <a:r>
              <a:rPr lang="en-US" sz="2000" dirty="0" err="1" smtClean="0">
                <a:latin typeface="Segoe UI Light" panose="020B0502040204020203" pitchFamily="34" charset="0"/>
              </a:rPr>
              <a:t>tekst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aandachtig</a:t>
            </a:r>
            <a:r>
              <a:rPr lang="en-US" sz="2000" dirty="0" smtClean="0">
                <a:latin typeface="Segoe UI Light" panose="020B0502040204020203" pitchFamily="34" charset="0"/>
              </a:rPr>
              <a:t> door. 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000" dirty="0" smtClean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 smtClean="0">
                <a:latin typeface="Segoe UI Light" panose="020B0502040204020203" pitchFamily="34" charset="0"/>
              </a:rPr>
              <a:t>2. </a:t>
            </a:r>
            <a:r>
              <a:rPr lang="en-US" sz="2000" dirty="0" err="1" smtClean="0">
                <a:latin typeface="Segoe UI Light" panose="020B0502040204020203" pitchFamily="34" charset="0"/>
              </a:rPr>
              <a:t>Wanneer</a:t>
            </a:r>
            <a:r>
              <a:rPr lang="en-US" sz="2000" dirty="0" smtClean="0">
                <a:latin typeface="Segoe UI Light" panose="020B0502040204020203" pitchFamily="34" charset="0"/>
              </a:rPr>
              <a:t> je </a:t>
            </a:r>
            <a:r>
              <a:rPr lang="en-US" sz="2000" dirty="0" err="1" smtClean="0">
                <a:latin typeface="Segoe UI Light" panose="020B0502040204020203" pitchFamily="34" charset="0"/>
              </a:rPr>
              <a:t>bij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een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programmeerblokje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aan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komt</a:t>
            </a:r>
            <a:r>
              <a:rPr lang="en-US" sz="2000" dirty="0" smtClean="0">
                <a:latin typeface="Segoe UI Light" panose="020B0502040204020203" pitchFamily="34" charset="0"/>
              </a:rPr>
              <a:t>: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000" dirty="0" smtClean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sz="2000" dirty="0" err="1">
                <a:latin typeface="Segoe UI Light" panose="020B0502040204020203" pitchFamily="34" charset="0"/>
              </a:rPr>
              <a:t>K</a:t>
            </a:r>
            <a:r>
              <a:rPr lang="en-US" sz="2000" dirty="0" err="1" smtClean="0">
                <a:latin typeface="Segoe UI Light" panose="020B0502040204020203" pitchFamily="34" charset="0"/>
              </a:rPr>
              <a:t>lik</a:t>
            </a:r>
            <a:r>
              <a:rPr lang="en-US" sz="2000" dirty="0" smtClean="0">
                <a:latin typeface="Segoe UI Light" panose="020B0502040204020203" pitchFamily="34" charset="0"/>
              </a:rPr>
              <a:t> je op het </a:t>
            </a:r>
            <a:r>
              <a:rPr lang="en-US" sz="2000" dirty="0" err="1" smtClean="0">
                <a:latin typeface="Segoe UI Light" panose="020B0502040204020203" pitchFamily="34" charset="0"/>
              </a:rPr>
              <a:t>programmeerblokje</a:t>
            </a:r>
            <a:r>
              <a:rPr lang="en-US" sz="2000" dirty="0" smtClean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sz="2000" dirty="0" smtClean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sz="2000" dirty="0" err="1" smtClean="0">
                <a:latin typeface="Segoe UI Light" panose="020B0502040204020203" pitchFamily="34" charset="0"/>
              </a:rPr>
              <a:t>Vervolgens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d</a:t>
            </a:r>
            <a:r>
              <a:rPr lang="en-US" sz="2000" dirty="0" err="1" smtClean="0">
                <a:latin typeface="Segoe UI Light" panose="020B0502040204020203" pitchFamily="34" charset="0"/>
              </a:rPr>
              <a:t>ruk</a:t>
            </a:r>
            <a:r>
              <a:rPr lang="en-US" sz="2000" dirty="0" smtClean="0">
                <a:latin typeface="Segoe UI Light" panose="020B0502040204020203" pitchFamily="34" charset="0"/>
              </a:rPr>
              <a:t> je op run (</a:t>
            </a:r>
            <a:r>
              <a:rPr lang="en-US" sz="2000" dirty="0" err="1" smtClean="0">
                <a:latin typeface="Segoe UI Light" panose="020B0502040204020203" pitchFamily="34" charset="0"/>
              </a:rPr>
              <a:t>bovenaan</a:t>
            </a:r>
            <a:r>
              <a:rPr lang="en-US" sz="2000" dirty="0" smtClean="0">
                <a:latin typeface="Segoe UI Light" panose="020B0502040204020203" pitchFamily="34" charset="0"/>
              </a:rPr>
              <a:t>).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sz="2000" dirty="0" smtClean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sz="2000" dirty="0" err="1" smtClean="0">
                <a:latin typeface="Segoe UI Light" panose="020B0502040204020203" pitchFamily="34" charset="0"/>
              </a:rPr>
              <a:t>Wacht</a:t>
            </a:r>
            <a:r>
              <a:rPr lang="en-US" sz="2000" dirty="0" smtClean="0">
                <a:latin typeface="Segoe UI Light" panose="020B0502040204020203" pitchFamily="34" charset="0"/>
              </a:rPr>
              <a:t> even </a:t>
            </a:r>
            <a:r>
              <a:rPr lang="en-US" sz="2000" dirty="0" err="1" smtClean="0">
                <a:latin typeface="Segoe UI Light" panose="020B0502040204020203" pitchFamily="34" charset="0"/>
              </a:rPr>
              <a:t>en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kijk</a:t>
            </a:r>
            <a:r>
              <a:rPr lang="en-US" sz="2000" dirty="0" smtClean="0">
                <a:latin typeface="Segoe UI Light" panose="020B0502040204020203" pitchFamily="34" charset="0"/>
              </a:rPr>
              <a:t> wat </a:t>
            </a:r>
            <a:r>
              <a:rPr lang="en-US" sz="2000" dirty="0" err="1" smtClean="0">
                <a:latin typeface="Segoe UI Light" panose="020B0502040204020203" pitchFamily="34" charset="0"/>
              </a:rPr>
              <a:t>er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gebeurt</a:t>
            </a:r>
            <a:r>
              <a:rPr lang="en-US" sz="2000" dirty="0" smtClean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sz="2000" dirty="0" smtClean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sz="2000" dirty="0" smtClean="0">
                <a:latin typeface="Segoe UI Light" panose="020B0502040204020203" pitchFamily="34" charset="0"/>
              </a:rPr>
              <a:t>Is het </a:t>
            </a:r>
            <a:r>
              <a:rPr lang="en-US" sz="2000" dirty="0" err="1" smtClean="0">
                <a:latin typeface="Segoe UI Light" panose="020B0502040204020203" pitchFamily="34" charset="0"/>
              </a:rPr>
              <a:t>programmeerblokje</a:t>
            </a:r>
            <a:r>
              <a:rPr lang="en-US" sz="2000" dirty="0" smtClean="0">
                <a:latin typeface="Segoe UI Light" panose="020B0502040204020203" pitchFamily="34" charset="0"/>
              </a:rPr>
              <a:t> gerund? Ga </a:t>
            </a:r>
            <a:r>
              <a:rPr lang="en-US" sz="2000" dirty="0" err="1" smtClean="0">
                <a:latin typeface="Segoe UI Light" panose="020B0502040204020203" pitchFamily="34" charset="0"/>
              </a:rPr>
              <a:t>dan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naar</a:t>
            </a:r>
            <a:r>
              <a:rPr lang="en-US" sz="2000" dirty="0" smtClean="0">
                <a:latin typeface="Segoe UI Light" panose="020B0502040204020203" pitchFamily="34" charset="0"/>
              </a:rPr>
              <a:t> het </a:t>
            </a:r>
            <a:r>
              <a:rPr lang="en-US" sz="2000" dirty="0" err="1" smtClean="0">
                <a:latin typeface="Segoe UI Light" panose="020B0502040204020203" pitchFamily="34" charset="0"/>
              </a:rPr>
              <a:t>volgende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programmeerblokje</a:t>
            </a:r>
            <a:r>
              <a:rPr lang="en-US" sz="2000" dirty="0" smtClean="0">
                <a:latin typeface="Segoe UI Light" panose="020B0502040204020203" pitchFamily="34" charset="0"/>
              </a:rPr>
              <a:t>. 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sp>
        <p:nvSpPr>
          <p:cNvPr id="6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De opdracht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134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11853" r="18656"/>
          <a:stretch/>
        </p:blipFill>
        <p:spPr>
          <a:xfrm>
            <a:off x="2257426" y="1537332"/>
            <a:ext cx="4450556" cy="4971260"/>
          </a:xfrm>
          <a:prstGeom prst="rect">
            <a:avLst/>
          </a:prstGeom>
        </p:spPr>
      </p:pic>
      <p:cxnSp>
        <p:nvCxnSpPr>
          <p:cNvPr id="6" name="Rechte verbindingslijn met pijl 5"/>
          <p:cNvCxnSpPr/>
          <p:nvPr/>
        </p:nvCxnSpPr>
        <p:spPr>
          <a:xfrm flipV="1">
            <a:off x="1507332" y="2223136"/>
            <a:ext cx="1493044" cy="8953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21446" y="2455219"/>
            <a:ext cx="155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latin typeface="Segoe UI Light" panose="020B0502040204020203" pitchFamily="34" charset="0"/>
              </a:rPr>
              <a:t>Druk op: run</a:t>
            </a:r>
            <a:endParaRPr lang="nl-NL" sz="2400" dirty="0">
              <a:latin typeface="Segoe UI Light" panose="020B0502040204020203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865126" y="4318546"/>
            <a:ext cx="22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Segoe UI Light" panose="020B0502040204020203" pitchFamily="34" charset="0"/>
              </a:rPr>
              <a:t>Selecteer het programmeerblokje</a:t>
            </a:r>
            <a:endParaRPr lang="nl-NL" dirty="0">
              <a:latin typeface="Segoe UI Light" panose="020B0502040204020203" pitchFamily="34" charset="0"/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 flipH="1" flipV="1">
            <a:off x="6243620" y="3723331"/>
            <a:ext cx="1243012" cy="2238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/>
          <p:cNvSpPr/>
          <p:nvPr/>
        </p:nvSpPr>
        <p:spPr>
          <a:xfrm>
            <a:off x="2257429" y="3289937"/>
            <a:ext cx="4400549" cy="162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3071813" y="1918334"/>
            <a:ext cx="292894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De opdracht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818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fbeelding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b="3046"/>
          <a:stretch/>
        </p:blipFill>
        <p:spPr>
          <a:xfrm>
            <a:off x="556260" y="1356398"/>
            <a:ext cx="8046720" cy="3998449"/>
          </a:xfrm>
          <a:prstGeom prst="rect">
            <a:avLst/>
          </a:prstGeom>
        </p:spPr>
      </p:pic>
      <p:sp>
        <p:nvSpPr>
          <p:cNvPr id="31" name="Tekstvak 30"/>
          <p:cNvSpPr txBox="1"/>
          <p:nvPr/>
        </p:nvSpPr>
        <p:spPr>
          <a:xfrm>
            <a:off x="556260" y="5580507"/>
            <a:ext cx="491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Eerste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Importeren</a:t>
            </a:r>
            <a:r>
              <a:rPr lang="en-US" dirty="0" smtClean="0"/>
              <a:t> libraries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Traindata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33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5413522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99630" y="4892039"/>
            <a:ext cx="532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Tweede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Traindata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 data </a:t>
            </a:r>
            <a:r>
              <a:rPr lang="en-US" dirty="0" err="1" smtClean="0"/>
              <a:t>verkennen</a:t>
            </a:r>
            <a:endParaRPr lang="en-US" dirty="0"/>
          </a:p>
          <a:p>
            <a:pPr>
              <a:buClr>
                <a:srgbClr val="0070C0"/>
              </a:buClr>
              <a:buSzPct val="80000"/>
            </a:pPr>
            <a:r>
              <a:rPr lang="en-US" b="1" dirty="0" err="1" smtClean="0"/>
              <a:t>Vraag</a:t>
            </a:r>
            <a:r>
              <a:rPr lang="en-US" b="1" dirty="0" smtClean="0"/>
              <a:t>: </a:t>
            </a:r>
            <a:r>
              <a:rPr lang="en-US" dirty="0" err="1" smtClean="0"/>
              <a:t>Verander</a:t>
            </a:r>
            <a:r>
              <a:rPr lang="en-US" dirty="0" smtClean="0"/>
              <a:t> </a:t>
            </a:r>
            <a:r>
              <a:rPr lang="en-US" dirty="0"/>
              <a:t>in de </a:t>
            </a:r>
            <a:r>
              <a:rPr lang="en-US" dirty="0" err="1"/>
              <a:t>cel</a:t>
            </a:r>
            <a:r>
              <a:rPr lang="en-US" dirty="0"/>
              <a:t> met </a:t>
            </a:r>
            <a:r>
              <a:rPr lang="en-US" dirty="0" err="1"/>
              <a:t>functie</a:t>
            </a:r>
            <a:r>
              <a:rPr lang="en-US" dirty="0"/>
              <a:t>: </a:t>
            </a:r>
            <a:r>
              <a:rPr lang="en-US" i="1" dirty="0" err="1"/>
              <a:t>def</a:t>
            </a:r>
            <a:r>
              <a:rPr lang="en-US" i="1" dirty="0"/>
              <a:t> </a:t>
            </a:r>
            <a:r>
              <a:rPr lang="en-US" i="1" dirty="0" err="1"/>
              <a:t>display_label</a:t>
            </a:r>
            <a:r>
              <a:rPr lang="en-US" i="1" dirty="0"/>
              <a:t> </a:t>
            </a:r>
            <a:r>
              <a:rPr lang="en-US" dirty="0"/>
              <a:t>het </a:t>
            </a:r>
            <a:r>
              <a:rPr lang="en-US" dirty="0" err="1"/>
              <a:t>getal</a:t>
            </a:r>
            <a:r>
              <a:rPr lang="en-US" dirty="0"/>
              <a:t> 42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1 </a:t>
            </a:r>
            <a:r>
              <a:rPr lang="en-US" dirty="0" err="1"/>
              <a:t>en</a:t>
            </a:r>
            <a:r>
              <a:rPr lang="en-US" dirty="0"/>
              <a:t> de 61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0000"/>
                </a:solidFill>
              </a:rPr>
              <a:t>Wat </a:t>
            </a:r>
            <a:r>
              <a:rPr lang="en-US" dirty="0" err="1" smtClean="0">
                <a:solidFill>
                  <a:srgbClr val="FF0000"/>
                </a:solidFill>
              </a:rPr>
              <a:t>zie</a:t>
            </a:r>
            <a:r>
              <a:rPr lang="en-US" dirty="0" smtClean="0">
                <a:solidFill>
                  <a:srgbClr val="FF0000"/>
                </a:solidFill>
              </a:rPr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gebeuren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36421"/>
          <a:stretch/>
        </p:blipFill>
        <p:spPr>
          <a:xfrm>
            <a:off x="867546" y="1241128"/>
            <a:ext cx="7180311" cy="365091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5126663"/>
            <a:ext cx="2026269" cy="15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609600" y="5066841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Derde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Verschilende</a:t>
            </a:r>
            <a:r>
              <a:rPr lang="en-US" dirty="0" smtClean="0"/>
              <a:t> </a:t>
            </a:r>
            <a:r>
              <a:rPr lang="en-US" dirty="0" err="1" smtClean="0"/>
              <a:t>formaten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 smtClean="0"/>
              <a:t>Bij</a:t>
            </a:r>
            <a:r>
              <a:rPr lang="en-US" dirty="0"/>
              <a:t> </a:t>
            </a:r>
            <a:r>
              <a:rPr lang="en-US" dirty="0" err="1" smtClean="0"/>
              <a:t>iedereen</a:t>
            </a:r>
            <a:r>
              <a:rPr lang="en-US" dirty="0" smtClean="0"/>
              <a:t> </a:t>
            </a:r>
            <a:r>
              <a:rPr lang="en-US" dirty="0" err="1" smtClean="0"/>
              <a:t>gelukt</a:t>
            </a:r>
            <a:r>
              <a:rPr lang="en-US" dirty="0" smtClean="0"/>
              <a:t>??</a:t>
            </a:r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6250"/>
          <a:stretch/>
        </p:blipFill>
        <p:spPr>
          <a:xfrm>
            <a:off x="112716" y="1287819"/>
            <a:ext cx="8964277" cy="369566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5169312"/>
            <a:ext cx="2049780" cy="15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609600" y="5264961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Vierde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Minimum Viable Model</a:t>
            </a:r>
          </a:p>
          <a:p>
            <a:endParaRPr lang="en-US" dirty="0"/>
          </a:p>
          <a:p>
            <a:r>
              <a:rPr lang="en-US" dirty="0" err="1" smtClean="0"/>
              <a:t>Bij</a:t>
            </a:r>
            <a:r>
              <a:rPr lang="en-US" dirty="0"/>
              <a:t> </a:t>
            </a:r>
            <a:r>
              <a:rPr lang="en-US" dirty="0" err="1" smtClean="0"/>
              <a:t>iedereen</a:t>
            </a:r>
            <a:r>
              <a:rPr lang="en-US" dirty="0" smtClean="0"/>
              <a:t> </a:t>
            </a:r>
            <a:r>
              <a:rPr lang="en-US" dirty="0" err="1" smtClean="0"/>
              <a:t>gelukt</a:t>
            </a:r>
            <a:r>
              <a:rPr lang="en-US" dirty="0" smtClean="0"/>
              <a:t>??</a:t>
            </a:r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490" b="19663"/>
          <a:stretch/>
        </p:blipFill>
        <p:spPr>
          <a:xfrm>
            <a:off x="776767" y="1229859"/>
            <a:ext cx="7361869" cy="383698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89" y="5204460"/>
            <a:ext cx="205232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18160" y="4498588"/>
            <a:ext cx="5326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Vijfde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Trainen</a:t>
            </a:r>
            <a:r>
              <a:rPr lang="en-US" dirty="0" smtClean="0"/>
              <a:t> van het model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dirty="0" smtClean="0"/>
              <a:t>: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Verander</a:t>
            </a:r>
            <a:r>
              <a:rPr lang="en-US" dirty="0" smtClean="0"/>
              <a:t> </a:t>
            </a:r>
            <a:r>
              <a:rPr lang="en-US" dirty="0"/>
              <a:t>in de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met for </a:t>
            </a:r>
            <a:r>
              <a:rPr lang="en-US" dirty="0" err="1"/>
              <a:t>i</a:t>
            </a:r>
            <a:r>
              <a:rPr lang="en-US" dirty="0"/>
              <a:t> in range(201).., </a:t>
            </a:r>
            <a:r>
              <a:rPr lang="en-US" dirty="0" err="1"/>
              <a:t>onder</a:t>
            </a:r>
            <a:r>
              <a:rPr lang="en-US" dirty="0"/>
              <a:t> het kopje training, de 10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of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Verander</a:t>
            </a:r>
            <a:r>
              <a:rPr lang="en-US" dirty="0" smtClean="0"/>
              <a:t> de 201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ander</a:t>
            </a:r>
            <a:r>
              <a:rPr lang="en-US" dirty="0" smtClean="0"/>
              <a:t> </a:t>
            </a:r>
            <a:r>
              <a:rPr lang="en-US" dirty="0" err="1" smtClean="0"/>
              <a:t>getal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Wat </a:t>
            </a:r>
            <a:r>
              <a:rPr lang="en-US" dirty="0" err="1" smtClean="0">
                <a:solidFill>
                  <a:srgbClr val="FF0000"/>
                </a:solidFill>
              </a:rPr>
              <a:t>zie</a:t>
            </a:r>
            <a:r>
              <a:rPr lang="en-US" dirty="0" smtClean="0">
                <a:solidFill>
                  <a:srgbClr val="FF0000"/>
                </a:solidFill>
              </a:rPr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bij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beide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veranderingen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gebeuren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8" b="4337"/>
          <a:stretch/>
        </p:blipFill>
        <p:spPr>
          <a:xfrm>
            <a:off x="518160" y="1356398"/>
            <a:ext cx="8084820" cy="310591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39" y="5024902"/>
            <a:ext cx="2230771" cy="16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18160" y="4955788"/>
            <a:ext cx="5326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</a:t>
            </a:r>
            <a:r>
              <a:rPr lang="en-US" b="1" dirty="0" err="1" smtClean="0"/>
              <a:t>esde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Het model </a:t>
            </a:r>
            <a:r>
              <a:rPr lang="en-US" dirty="0" err="1" smtClean="0"/>
              <a:t>toepassen</a:t>
            </a:r>
            <a:r>
              <a:rPr lang="en-US" dirty="0" smtClean="0"/>
              <a:t> op train-</a:t>
            </a:r>
            <a:r>
              <a:rPr lang="en-US" dirty="0" err="1" smtClean="0"/>
              <a:t>afbeeldingen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dirty="0" smtClean="0"/>
              <a:t>: </a:t>
            </a:r>
          </a:p>
          <a:p>
            <a:r>
              <a:rPr lang="en-US" dirty="0" smtClean="0"/>
              <a:t>Wat is het percentage </a:t>
            </a:r>
            <a:r>
              <a:rPr lang="en-US" dirty="0" err="1" smtClean="0"/>
              <a:t>nauwkeurigheid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eruitkomt</a:t>
            </a:r>
            <a:r>
              <a:rPr lang="en-US" dirty="0" smtClean="0"/>
              <a:t>?</a:t>
            </a:r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 r="2331" b="32899"/>
          <a:stretch/>
        </p:blipFill>
        <p:spPr>
          <a:xfrm>
            <a:off x="1291591" y="1356398"/>
            <a:ext cx="6332221" cy="300989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72" y="4955788"/>
            <a:ext cx="2160268" cy="16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18160" y="4955788"/>
            <a:ext cx="532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Zevende</a:t>
            </a:r>
            <a:r>
              <a:rPr lang="en-US" b="1" dirty="0" smtClean="0"/>
              <a:t> 5 </a:t>
            </a:r>
            <a:r>
              <a:rPr lang="en-US" b="1" dirty="0" err="1" smtClean="0"/>
              <a:t>minuten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Het model </a:t>
            </a:r>
            <a:r>
              <a:rPr lang="en-US" dirty="0" err="1" smtClean="0"/>
              <a:t>toepassen</a:t>
            </a:r>
            <a:r>
              <a:rPr lang="en-US" dirty="0" smtClean="0"/>
              <a:t> op test </a:t>
            </a:r>
            <a:r>
              <a:rPr lang="en-US" dirty="0" err="1" smtClean="0"/>
              <a:t>afbeeldingen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dirty="0" smtClean="0"/>
              <a:t>: </a:t>
            </a:r>
          </a:p>
          <a:p>
            <a:r>
              <a:rPr lang="en-US" dirty="0" smtClean="0"/>
              <a:t>- Wat is het percentage </a:t>
            </a:r>
            <a:r>
              <a:rPr lang="en-US" dirty="0" err="1" smtClean="0"/>
              <a:t>nauwkeurigheid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eruitkomt</a:t>
            </a:r>
            <a:r>
              <a:rPr lang="en-US" dirty="0" smtClean="0"/>
              <a:t>?</a:t>
            </a:r>
          </a:p>
          <a:p>
            <a:r>
              <a:rPr lang="en-US" dirty="0" smtClean="0"/>
              <a:t>- Wat is het </a:t>
            </a:r>
            <a:r>
              <a:rPr lang="en-US" dirty="0" err="1" smtClean="0"/>
              <a:t>verschil</a:t>
            </a:r>
            <a:r>
              <a:rPr lang="en-US" dirty="0" smtClean="0"/>
              <a:t> met de </a:t>
            </a:r>
            <a:r>
              <a:rPr lang="en-US" dirty="0" err="1" smtClean="0"/>
              <a:t>vorige</a:t>
            </a:r>
            <a:r>
              <a:rPr lang="en-US" dirty="0" smtClean="0"/>
              <a:t> </a:t>
            </a:r>
            <a:r>
              <a:rPr lang="en-US" dirty="0" err="1" smtClean="0"/>
              <a:t>keer</a:t>
            </a:r>
            <a:r>
              <a:rPr lang="en-US" dirty="0" smtClean="0"/>
              <a:t>?</a:t>
            </a:r>
          </a:p>
        </p:txBody>
      </p:sp>
      <p:sp>
        <p:nvSpPr>
          <p:cNvPr id="6" name="Google Shape;542;p97"/>
          <p:cNvSpPr/>
          <p:nvPr/>
        </p:nvSpPr>
        <p:spPr>
          <a:xfrm>
            <a:off x="1938871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Aan de slag!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72" y="4955788"/>
            <a:ext cx="2160268" cy="1620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" b="18300"/>
          <a:stretch/>
        </p:blipFill>
        <p:spPr>
          <a:xfrm>
            <a:off x="601980" y="1303056"/>
            <a:ext cx="7909560" cy="35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NL" sz="2400" b="1" dirty="0" smtClean="0">
                <a:solidFill>
                  <a:schemeClr val="bg1"/>
                </a:solidFill>
              </a:rPr>
              <a:t>Opdrachtvragen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" name="Tijdelijke aanduiding voor tekst 2"/>
          <p:cNvSpPr txBox="1">
            <a:spLocks/>
          </p:cNvSpPr>
          <p:nvPr/>
        </p:nvSpPr>
        <p:spPr>
          <a:xfrm>
            <a:off x="345595" y="1699298"/>
            <a:ext cx="8575118" cy="5061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Eindvraag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dirty="0" err="1" smtClean="0"/>
              <a:t>Probeer</a:t>
            </a:r>
            <a:r>
              <a:rPr lang="en-US" dirty="0" smtClean="0"/>
              <a:t> de </a:t>
            </a:r>
            <a:r>
              <a:rPr lang="en-US" dirty="0" err="1" smtClean="0"/>
              <a:t>resolutie</a:t>
            </a:r>
            <a:r>
              <a:rPr lang="en-US" dirty="0" smtClean="0"/>
              <a:t> van de </a:t>
            </a:r>
            <a:r>
              <a:rPr lang="en-US" dirty="0" err="1" smtClean="0"/>
              <a:t>afbeeldingen</a:t>
            </a:r>
            <a:r>
              <a:rPr lang="en-US" dirty="0" smtClean="0"/>
              <a:t> te </a:t>
            </a:r>
            <a:r>
              <a:rPr lang="en-US" dirty="0" err="1" smtClean="0"/>
              <a:t>verhogen</a:t>
            </a:r>
            <a:r>
              <a:rPr lang="en-US" dirty="0" smtClean="0"/>
              <a:t>, in de </a:t>
            </a:r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begint</a:t>
            </a:r>
            <a:r>
              <a:rPr lang="en-US" dirty="0" smtClean="0"/>
              <a:t> met ‘# resize image’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vervolgens</a:t>
            </a:r>
            <a:r>
              <a:rPr lang="en-US" dirty="0" smtClean="0"/>
              <a:t> </a:t>
            </a:r>
            <a:r>
              <a:rPr lang="en-US" dirty="0" err="1" smtClean="0"/>
              <a:t>opnieuw</a:t>
            </a:r>
            <a:r>
              <a:rPr lang="en-US" dirty="0" smtClean="0"/>
              <a:t> te </a:t>
            </a:r>
            <a:r>
              <a:rPr lang="en-US" dirty="0" err="1" smtClean="0"/>
              <a:t>trainen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Wat </a:t>
            </a:r>
            <a:r>
              <a:rPr lang="en-US" dirty="0" err="1" smtClean="0">
                <a:solidFill>
                  <a:srgbClr val="FF0000"/>
                </a:solidFill>
              </a:rPr>
              <a:t>zie</a:t>
            </a:r>
            <a:r>
              <a:rPr lang="en-US" dirty="0" smtClean="0">
                <a:solidFill>
                  <a:srgbClr val="FF0000"/>
                </a:solidFill>
              </a:rPr>
              <a:t> je met de loss </a:t>
            </a:r>
            <a:r>
              <a:rPr lang="en-US" dirty="0" err="1" smtClean="0">
                <a:solidFill>
                  <a:srgbClr val="FF0000"/>
                </a:solidFill>
              </a:rPr>
              <a:t>gebeuren</a:t>
            </a:r>
            <a:r>
              <a:rPr lang="en-US" dirty="0" smtClean="0">
                <a:solidFill>
                  <a:srgbClr val="FF0000"/>
                </a:solidFill>
              </a:rPr>
              <a:t>? Hoe </a:t>
            </a:r>
            <a:r>
              <a:rPr lang="en-US" dirty="0" err="1" smtClean="0">
                <a:solidFill>
                  <a:srgbClr val="FF0000"/>
                </a:solidFill>
              </a:rPr>
              <a:t>kan</a:t>
            </a:r>
            <a:r>
              <a:rPr lang="en-US" dirty="0" smtClean="0">
                <a:solidFill>
                  <a:srgbClr val="FF0000"/>
                </a:solidFill>
              </a:rPr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dat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verklaren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6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Opdrachtvragen</a:t>
            </a:r>
          </a:p>
        </p:txBody>
      </p:sp>
    </p:spTree>
    <p:extLst>
      <p:ext uri="{BB962C8B-B14F-4D97-AF65-F5344CB8AC3E}">
        <p14:creationId xmlns:p14="http://schemas.microsoft.com/office/powerpoint/2010/main" val="4208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hmh_SQP8TfbFjPfu9YPc6ySB2aXo_2ONwd-b37nUxIwWSelgo1qs01MvTTTdcfO0_T0lslltwWcsTwuMTbPLj5r2OjRrD9gGtWETImHOYVb4x69XhlPA1bmMoMyySniSdy7_Au6aj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0" y="1992811"/>
            <a:ext cx="7755069" cy="38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2" t="39268" r="25616" b="30366"/>
          <a:stretch/>
        </p:blipFill>
        <p:spPr bwMode="auto">
          <a:xfrm>
            <a:off x="694475" y="1356398"/>
            <a:ext cx="7792858" cy="299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542;p97"/>
          <p:cNvSpPr/>
          <p:nvPr/>
        </p:nvSpPr>
        <p:spPr>
          <a:xfrm>
            <a:off x="2288840" y="364798"/>
            <a:ext cx="4198260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Machine learning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425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50066" y="1742277"/>
            <a:ext cx="8302910" cy="532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2000" dirty="0" err="1">
                <a:latin typeface="Segoe UI Light" panose="020B0502040204020203" pitchFamily="34" charset="0"/>
              </a:rPr>
              <a:t>V</a:t>
            </a:r>
            <a:r>
              <a:rPr lang="en-US" sz="2000" dirty="0" err="1" smtClean="0">
                <a:latin typeface="Segoe UI Light" panose="020B0502040204020203" pitchFamily="34" charset="0"/>
              </a:rPr>
              <a:t>oorspelling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doen</a:t>
            </a:r>
            <a:r>
              <a:rPr lang="en-US" sz="2000" dirty="0" smtClean="0">
                <a:latin typeface="Segoe UI Light" panose="020B0502040204020203" pitchFamily="34" charset="0"/>
              </a:rPr>
              <a:t> van object op </a:t>
            </a:r>
            <a:r>
              <a:rPr lang="en-US" sz="2000" dirty="0" err="1" smtClean="0">
                <a:latin typeface="Segoe UI Light" panose="020B0502040204020203" pitchFamily="34" charset="0"/>
              </a:rPr>
              <a:t>afbeelding</a:t>
            </a:r>
            <a:r>
              <a:rPr lang="en-US" sz="2000" dirty="0" smtClean="0">
                <a:latin typeface="Segoe UI Light" panose="020B0502040204020203" pitchFamily="34" charset="0"/>
              </a:rPr>
              <a:t>, </a:t>
            </a:r>
            <a:r>
              <a:rPr lang="en-US" sz="2000" dirty="0" err="1" smtClean="0">
                <a:latin typeface="Segoe UI Light" panose="020B0502040204020203" pitchFamily="34" charset="0"/>
              </a:rPr>
              <a:t>klinkt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dit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logisch</a:t>
            </a:r>
            <a:r>
              <a:rPr lang="en-US" sz="2000" dirty="0" smtClean="0">
                <a:latin typeface="Segoe UI Light" panose="020B0502040204020203" pitchFamily="34" charset="0"/>
              </a:rPr>
              <a:t>?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19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1900" dirty="0" smtClean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 smtClean="0">
              <a:solidFill>
                <a:srgbClr val="0070C0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23" y="2453742"/>
            <a:ext cx="3985735" cy="3645568"/>
          </a:xfrm>
          <a:prstGeom prst="rect">
            <a:avLst/>
          </a:prstGeom>
        </p:spPr>
      </p:pic>
      <p:sp>
        <p:nvSpPr>
          <p:cNvPr id="7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Evaluatie</a:t>
            </a:r>
          </a:p>
        </p:txBody>
      </p:sp>
    </p:spTree>
    <p:extLst>
      <p:ext uri="{BB962C8B-B14F-4D97-AF65-F5344CB8AC3E}">
        <p14:creationId xmlns:p14="http://schemas.microsoft.com/office/powerpoint/2010/main" val="16665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NL" sz="2400" b="1" dirty="0" smtClean="0">
                <a:solidFill>
                  <a:schemeClr val="bg1"/>
                </a:solidFill>
              </a:rPr>
              <a:t>Nieuwe manier van kaarten maken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pic>
        <p:nvPicPr>
          <p:cNvPr id="8" name="Google Shape;54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4734" y="1912540"/>
            <a:ext cx="7992888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4;p97"/>
          <p:cNvSpPr txBox="1"/>
          <p:nvPr/>
        </p:nvSpPr>
        <p:spPr>
          <a:xfrm>
            <a:off x="884734" y="5300359"/>
            <a:ext cx="7992888" cy="3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dirty="0" smtClean="0">
                <a:solidFill>
                  <a:srgbClr val="D52B1E"/>
                </a:solidFill>
                <a:latin typeface="Droid Sans"/>
              </a:rPr>
              <a:t>         Luchtfoto</a:t>
            </a:r>
            <a:r>
              <a:rPr lang="nl" dirty="0">
                <a:solidFill>
                  <a:srgbClr val="D52B1E"/>
                </a:solidFill>
                <a:latin typeface="Droid Sans"/>
              </a:rPr>
              <a:t>	</a:t>
            </a:r>
            <a:r>
              <a:rPr lang="nl" dirty="0" smtClean="0">
                <a:solidFill>
                  <a:srgbClr val="D52B1E"/>
                </a:solidFill>
                <a:latin typeface="Droid Sans"/>
              </a:rPr>
              <a:t>                Landkaart </a:t>
            </a:r>
            <a:r>
              <a:rPr lang="nl" dirty="0">
                <a:solidFill>
                  <a:srgbClr val="D52B1E"/>
                </a:solidFill>
                <a:latin typeface="Droid Sans"/>
              </a:rPr>
              <a:t>van CBS	</a:t>
            </a:r>
            <a:r>
              <a:rPr lang="nl" dirty="0" smtClean="0">
                <a:solidFill>
                  <a:srgbClr val="D52B1E"/>
                </a:solidFill>
                <a:latin typeface="Droid Sans"/>
              </a:rPr>
              <a:t>            Voorspelling                                              </a:t>
            </a:r>
            <a:r>
              <a:rPr lang="nl" dirty="0">
                <a:solidFill>
                  <a:srgbClr val="D52B1E"/>
                </a:solidFill>
                <a:latin typeface="Droid Sans"/>
              </a:rPr>
              <a:t>	     </a:t>
            </a:r>
            <a:r>
              <a:rPr lang="nl" dirty="0" smtClean="0">
                <a:solidFill>
                  <a:srgbClr val="D52B1E"/>
                </a:solidFill>
                <a:latin typeface="Droid Sans"/>
              </a:rPr>
              <a:t>					</a:t>
            </a:r>
            <a:endParaRPr dirty="0">
              <a:solidFill>
                <a:srgbClr val="D52B1E"/>
              </a:solidFill>
              <a:latin typeface="Droid Sans"/>
            </a:endParaRPr>
          </a:p>
        </p:txBody>
      </p:sp>
      <p:sp>
        <p:nvSpPr>
          <p:cNvPr id="7" name="Google Shape;542;p97"/>
          <p:cNvSpPr/>
          <p:nvPr/>
        </p:nvSpPr>
        <p:spPr>
          <a:xfrm>
            <a:off x="2288840" y="364798"/>
            <a:ext cx="4198260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Maken van kaarten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330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NL" sz="2400" b="1" dirty="0" smtClean="0">
                <a:solidFill>
                  <a:schemeClr val="bg1"/>
                </a:solidFill>
              </a:rPr>
              <a:t>Ingrediënten voor Machine Learning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C5B188E4-91C8-47C4-BC5D-B790B29744AA}"/>
              </a:ext>
            </a:extLst>
          </p:cNvPr>
          <p:cNvSpPr txBox="1">
            <a:spLocks/>
          </p:cNvSpPr>
          <p:nvPr/>
        </p:nvSpPr>
        <p:spPr>
          <a:xfrm>
            <a:off x="539754" y="1556797"/>
            <a:ext cx="6739279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7" name="Straight Connector 5">
            <a:extLst>
              <a:ext uri="{FF2B5EF4-FFF2-40B4-BE49-F238E27FC236}">
                <a16:creationId xmlns="" xmlns:a16="http://schemas.microsoft.com/office/drawing/2014/main" id="{D3E1C508-A55D-4438-9213-D6123359C305}"/>
              </a:ext>
            </a:extLst>
          </p:cNvPr>
          <p:cNvCxnSpPr/>
          <p:nvPr/>
        </p:nvCxnSpPr>
        <p:spPr>
          <a:xfrm flipV="1">
            <a:off x="6366427" y="1802095"/>
            <a:ext cx="592667" cy="8805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="" xmlns:a16="http://schemas.microsoft.com/office/drawing/2014/main" id="{853152C8-0472-481B-AD41-C8F02678292C}"/>
              </a:ext>
            </a:extLst>
          </p:cNvPr>
          <p:cNvSpPr txBox="1"/>
          <p:nvPr/>
        </p:nvSpPr>
        <p:spPr>
          <a:xfrm>
            <a:off x="6929457" y="1305383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</a:t>
            </a:r>
            <a:r>
              <a:rPr lang="en-US" dirty="0" err="1" smtClean="0"/>
              <a:t>wartpixels</a:t>
            </a:r>
            <a:endParaRPr lang="x-none" sz="1800" dirty="0"/>
          </a:p>
        </p:txBody>
      </p:sp>
      <p:cxnSp>
        <p:nvCxnSpPr>
          <p:cNvPr id="11" name="Straight Connector 81">
            <a:extLst>
              <a:ext uri="{FF2B5EF4-FFF2-40B4-BE49-F238E27FC236}">
                <a16:creationId xmlns="" xmlns:a16="http://schemas.microsoft.com/office/drawing/2014/main" id="{0850D79E-80F6-4366-B0D8-5A05D8E1F02B}"/>
              </a:ext>
            </a:extLst>
          </p:cNvPr>
          <p:cNvCxnSpPr>
            <a:cxnSpLocks/>
          </p:cNvCxnSpPr>
          <p:nvPr/>
        </p:nvCxnSpPr>
        <p:spPr>
          <a:xfrm>
            <a:off x="7082242" y="3659116"/>
            <a:ext cx="98598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82">
            <a:extLst>
              <a:ext uri="{FF2B5EF4-FFF2-40B4-BE49-F238E27FC236}">
                <a16:creationId xmlns="" xmlns:a16="http://schemas.microsoft.com/office/drawing/2014/main" id="{38166DCA-A8F6-45B5-A85D-BD176D05800A}"/>
              </a:ext>
            </a:extLst>
          </p:cNvPr>
          <p:cNvSpPr txBox="1"/>
          <p:nvPr/>
        </p:nvSpPr>
        <p:spPr>
          <a:xfrm>
            <a:off x="8262960" y="3487611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vorm</a:t>
            </a:r>
            <a:endParaRPr lang="x-none" sz="1800" dirty="0"/>
          </a:p>
        </p:txBody>
      </p:sp>
      <p:cxnSp>
        <p:nvCxnSpPr>
          <p:cNvPr id="13" name="Straight Connector 83">
            <a:extLst>
              <a:ext uri="{FF2B5EF4-FFF2-40B4-BE49-F238E27FC236}">
                <a16:creationId xmlns="" xmlns:a16="http://schemas.microsoft.com/office/drawing/2014/main" id="{892BB3A8-D5BB-4199-AEAB-A7BD504ACF94}"/>
              </a:ext>
            </a:extLst>
          </p:cNvPr>
          <p:cNvCxnSpPr>
            <a:cxnSpLocks/>
          </p:cNvCxnSpPr>
          <p:nvPr/>
        </p:nvCxnSpPr>
        <p:spPr>
          <a:xfrm>
            <a:off x="6832475" y="4590451"/>
            <a:ext cx="985982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84">
            <a:extLst>
              <a:ext uri="{FF2B5EF4-FFF2-40B4-BE49-F238E27FC236}">
                <a16:creationId xmlns="" xmlns:a16="http://schemas.microsoft.com/office/drawing/2014/main" id="{0BF57C8A-0ACD-4CCF-A6CD-E6F21F007F58}"/>
              </a:ext>
            </a:extLst>
          </p:cNvPr>
          <p:cNvSpPr txBox="1"/>
          <p:nvPr/>
        </p:nvSpPr>
        <p:spPr>
          <a:xfrm>
            <a:off x="7926130" y="542446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kleur</a:t>
            </a:r>
            <a:endParaRPr lang="x-non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>
                <a:extLst>
                  <a:ext uri="{FF2B5EF4-FFF2-40B4-BE49-F238E27FC236}">
                    <a16:creationId xmlns="" xmlns:a16="http://schemas.microsoft.com/office/drawing/2014/main" id="{865E111A-EC82-43B9-AB85-818FA097EAB3}"/>
                  </a:ext>
                </a:extLst>
              </p:cNvPr>
              <p:cNvSpPr txBox="1"/>
              <p:nvPr/>
            </p:nvSpPr>
            <p:spPr>
              <a:xfrm>
                <a:off x="481750" y="2458787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5E111A-EC82-43B9-AB85-818FA097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0" y="2458787"/>
                <a:ext cx="4042773" cy="12003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>
                <a:extLst>
                  <a:ext uri="{FF2B5EF4-FFF2-40B4-BE49-F238E27FC236}">
                    <a16:creationId xmlns="" xmlns:a16="http://schemas.microsoft.com/office/drawing/2014/main" id="{37E92A61-41E8-4FB1-9AE4-9AEDB1027121}"/>
                  </a:ext>
                </a:extLst>
              </p:cNvPr>
              <p:cNvSpPr txBox="1"/>
              <p:nvPr/>
            </p:nvSpPr>
            <p:spPr>
              <a:xfrm>
                <a:off x="86733" y="5274147"/>
                <a:ext cx="7406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𝑉𝑒𝑟𝑘𝑒𝑒𝑟𝑠𝑏𝑜𝑟𝑑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𝑧𝑤𝑎𝑟𝑡𝑝𝑖𝑥𝑒𝑙𝑠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𝑣𝑜𝑟𝑚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𝑘𝑙𝑒𝑢𝑟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E92A61-41E8-4FB1-9AE4-9AEDB102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3" y="5274147"/>
                <a:ext cx="740645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985755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94"/>
          <p:cNvGrpSpPr/>
          <p:nvPr/>
        </p:nvGrpSpPr>
        <p:grpSpPr>
          <a:xfrm>
            <a:off x="291447" y="3913835"/>
            <a:ext cx="1106392" cy="724308"/>
            <a:chOff x="2406138" y="4224669"/>
            <a:chExt cx="1979102" cy="1263521"/>
          </a:xfrm>
        </p:grpSpPr>
        <p:sp>
          <p:nvSpPr>
            <p:cNvPr id="19" name="Right Brace 88"/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90"/>
            <p:cNvSpPr txBox="1"/>
            <p:nvPr/>
          </p:nvSpPr>
          <p:spPr>
            <a:xfrm>
              <a:off x="2406138" y="4682837"/>
              <a:ext cx="1979102" cy="8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</a:t>
              </a:r>
            </a:p>
          </p:txBody>
        </p:sp>
      </p:grpSp>
      <p:grpSp>
        <p:nvGrpSpPr>
          <p:cNvPr id="21" name="Group 93"/>
          <p:cNvGrpSpPr/>
          <p:nvPr/>
        </p:nvGrpSpPr>
        <p:grpSpPr>
          <a:xfrm>
            <a:off x="1712842" y="3772472"/>
            <a:ext cx="2127313" cy="863178"/>
            <a:chOff x="6184087" y="4224669"/>
            <a:chExt cx="2836417" cy="863179"/>
          </a:xfrm>
        </p:grpSpPr>
        <p:sp>
          <p:nvSpPr>
            <p:cNvPr id="22" name="Right Brace 91"/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92"/>
            <p:cNvSpPr txBox="1"/>
            <p:nvPr/>
          </p:nvSpPr>
          <p:spPr>
            <a:xfrm>
              <a:off x="6184087" y="4626183"/>
              <a:ext cx="2836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  <p:sp>
        <p:nvSpPr>
          <p:cNvPr id="24" name="Google Shape;542;p97"/>
          <p:cNvSpPr/>
          <p:nvPr/>
        </p:nvSpPr>
        <p:spPr>
          <a:xfrm>
            <a:off x="295813" y="364798"/>
            <a:ext cx="7959894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Ingredienten voor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48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1" y="2526586"/>
            <a:ext cx="6027358" cy="418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1402471" y="1946092"/>
            <a:ext cx="121539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smtClean="0">
                <a:solidFill>
                  <a:srgbClr val="2F2F2F"/>
                </a:solidFill>
                <a:latin typeface="Segoe UI Light"/>
              </a:rPr>
              <a:t>Input image</a:t>
            </a:r>
            <a:endParaRPr lang="en-US" sz="1600" b="1" dirty="0">
              <a:solidFill>
                <a:srgbClr val="2F2F2F"/>
              </a:solidFill>
              <a:latin typeface="Segoe UI Light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199006" y="1719201"/>
            <a:ext cx="1602426" cy="663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err="1" smtClean="0">
                <a:solidFill>
                  <a:srgbClr val="2F2F2F"/>
                </a:solidFill>
                <a:latin typeface="Segoe UI Light"/>
              </a:rPr>
              <a:t>Neuraal</a:t>
            </a:r>
            <a:r>
              <a:rPr lang="en-US" sz="1600" b="1" dirty="0" smtClean="0">
                <a:solidFill>
                  <a:srgbClr val="2F2F2F"/>
                </a:solidFill>
                <a:latin typeface="Segoe UI Light"/>
              </a:rPr>
              <a:t> </a:t>
            </a:r>
            <a:r>
              <a:rPr lang="en-US" sz="1600" b="1" dirty="0" err="1" smtClean="0">
                <a:solidFill>
                  <a:srgbClr val="2F2F2F"/>
                </a:solidFill>
                <a:latin typeface="Segoe UI Light"/>
              </a:rPr>
              <a:t>netwerk</a:t>
            </a:r>
            <a:endParaRPr lang="en-US" sz="1600" b="1" dirty="0" smtClean="0">
              <a:solidFill>
                <a:srgbClr val="2F2F2F"/>
              </a:solidFill>
              <a:latin typeface="Segoe UI Ligh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smtClean="0">
                <a:solidFill>
                  <a:srgbClr val="2F2F2F"/>
                </a:solidFill>
                <a:latin typeface="Segoe UI Light"/>
              </a:rPr>
              <a:t>Features (nodes)</a:t>
            </a:r>
            <a:endParaRPr lang="en-US" sz="1600" b="1" dirty="0">
              <a:solidFill>
                <a:srgbClr val="2F2F2F"/>
              </a:solidFill>
              <a:latin typeface="Segoe UI Ligh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5077046" y="1916897"/>
            <a:ext cx="13869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smtClean="0">
                <a:solidFill>
                  <a:srgbClr val="2F2F2F"/>
                </a:solidFill>
                <a:latin typeface="Segoe UI Light"/>
              </a:rPr>
              <a:t>Output image</a:t>
            </a:r>
            <a:endParaRPr lang="en-US" sz="1600" b="1" dirty="0">
              <a:solidFill>
                <a:srgbClr val="2F2F2F"/>
              </a:solidFill>
              <a:latin typeface="Segoe UI Light"/>
            </a:endParaRPr>
          </a:p>
        </p:txBody>
      </p:sp>
      <p:pic>
        <p:nvPicPr>
          <p:cNvPr id="14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70" y="2842487"/>
            <a:ext cx="405470" cy="42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1119270" y="4571938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1128322" y="4179427"/>
            <a:ext cx="222359" cy="2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1111261" y="3753948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1468923" y="3744125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5176520" y="2598643"/>
            <a:ext cx="1724822" cy="333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1449096" y="4179426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1729037" y="3753948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1697880" y="4179426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1715661" y="4575496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1457381" y="4561209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2750280" y="2680461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2840277" y="3041040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2833847" y="3395455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2772210" y="3820348"/>
            <a:ext cx="222359" cy="1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2786835" y="4179426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2786835" y="4530533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2823098" y="5270531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2754334" y="4936344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2805494" y="5637344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lsl\AppData\Local\Microsoft\Windows\Temporary Internet Files\Content.IE5\1HYFH6QS\Nederlands_verkeersbord_C2.svg[1]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70" y="3627132"/>
            <a:ext cx="405470" cy="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elsl\AppData\Local\Microsoft\Windows\Temporary Internet Files\Content.IE5\ZBXZNK6U\Nederlands_verkeersbord_J36.svg[1]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80" y="4445187"/>
            <a:ext cx="342047" cy="3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elsl\AppData\Local\Microsoft\Windows\Temporary Internet Files\Content.IE5\1HYFH6QS\Nederlands_verkeersbord_F11.svg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45" y="5269240"/>
            <a:ext cx="389595" cy="4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166415" y="5503630"/>
            <a:ext cx="3513468" cy="57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2786835" y="5992178"/>
            <a:ext cx="3943057" cy="78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 36"/>
          <p:cNvSpPr/>
          <p:nvPr/>
        </p:nvSpPr>
        <p:spPr>
          <a:xfrm>
            <a:off x="839471" y="2409988"/>
            <a:ext cx="2470542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/>
          <p:cNvSpPr/>
          <p:nvPr/>
        </p:nvSpPr>
        <p:spPr>
          <a:xfrm>
            <a:off x="3286996" y="2409988"/>
            <a:ext cx="1400575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46"/>
          <p:cNvSpPr/>
          <p:nvPr/>
        </p:nvSpPr>
        <p:spPr>
          <a:xfrm>
            <a:off x="4687571" y="2409988"/>
            <a:ext cx="1927076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4" y="3518782"/>
            <a:ext cx="1429134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hthoek 50"/>
          <p:cNvSpPr/>
          <p:nvPr/>
        </p:nvSpPr>
        <p:spPr>
          <a:xfrm>
            <a:off x="7124461" y="1946092"/>
            <a:ext cx="13749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b="1" dirty="0" err="1" smtClean="0">
                <a:solidFill>
                  <a:srgbClr val="2F2F2F"/>
                </a:solidFill>
                <a:latin typeface="Segoe UI Light"/>
              </a:rPr>
              <a:t>Voorspelling</a:t>
            </a:r>
            <a:endParaRPr lang="en-US" b="1" dirty="0">
              <a:solidFill>
                <a:srgbClr val="2F2F2F"/>
              </a:solidFill>
              <a:latin typeface="Segoe UI Light"/>
            </a:endParaRPr>
          </a:p>
        </p:txBody>
      </p:sp>
      <p:cxnSp>
        <p:nvCxnSpPr>
          <p:cNvPr id="39" name="Rechte verbindingslijn met pijl 38"/>
          <p:cNvCxnSpPr/>
          <p:nvPr/>
        </p:nvCxnSpPr>
        <p:spPr>
          <a:xfrm>
            <a:off x="5291265" y="3041040"/>
            <a:ext cx="1610077" cy="7088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/>
          <p:cNvSpPr/>
          <p:nvPr/>
        </p:nvSpPr>
        <p:spPr>
          <a:xfrm>
            <a:off x="3901206" y="2842487"/>
            <a:ext cx="357026" cy="3971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/>
          <p:cNvSpPr/>
          <p:nvPr/>
        </p:nvSpPr>
        <p:spPr>
          <a:xfrm>
            <a:off x="3883549" y="4469023"/>
            <a:ext cx="357026" cy="39711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41" name="Ovaal 40"/>
          <p:cNvSpPr/>
          <p:nvPr/>
        </p:nvSpPr>
        <p:spPr>
          <a:xfrm>
            <a:off x="3897066" y="3652414"/>
            <a:ext cx="357026" cy="3971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Google Shape;542;p97"/>
          <p:cNvSpPr/>
          <p:nvPr/>
        </p:nvSpPr>
        <p:spPr>
          <a:xfrm>
            <a:off x="2288840" y="364798"/>
            <a:ext cx="4198260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Hoe werkt het?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13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37" grpId="0" animBg="1"/>
      <p:bldP spid="46" grpId="0" animBg="1"/>
      <p:bldP spid="47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kstvak 18"/>
          <p:cNvSpPr txBox="1"/>
          <p:nvPr/>
        </p:nvSpPr>
        <p:spPr>
          <a:xfrm>
            <a:off x="863917" y="6045047"/>
            <a:ext cx="295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</a:t>
            </a:r>
            <a:r>
              <a:rPr lang="en-US" b="1" dirty="0" err="1" smtClean="0">
                <a:solidFill>
                  <a:srgbClr val="0070C0"/>
                </a:solidFill>
                <a:latin typeface="Droid Sans"/>
              </a:rPr>
              <a:t>eelden</a:t>
            </a:r>
            <a:r>
              <a:rPr lang="en-US" b="1" dirty="0" smtClean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Droid Sans"/>
              </a:rPr>
              <a:t>verzamelen</a:t>
            </a:r>
            <a:endParaRPr lang="en-US" b="1" dirty="0" smtClean="0">
              <a:solidFill>
                <a:srgbClr val="0070C0"/>
              </a:solidFill>
              <a:latin typeface="Droid Sans"/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6078364" y="6045049"/>
            <a:ext cx="201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</a:t>
            </a:r>
            <a:r>
              <a:rPr lang="en-US" b="1" dirty="0" err="1" smtClean="0">
                <a:solidFill>
                  <a:srgbClr val="0070C0"/>
                </a:solidFill>
                <a:latin typeface="Droid Sans"/>
              </a:rPr>
              <a:t>eelden</a:t>
            </a:r>
            <a:r>
              <a:rPr lang="en-US" b="1" dirty="0" smtClean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Droid Sans"/>
              </a:rPr>
              <a:t>labelen</a:t>
            </a:r>
            <a:endParaRPr lang="en-US" b="1" dirty="0" smtClean="0">
              <a:solidFill>
                <a:srgbClr val="0070C0"/>
              </a:solidFill>
              <a:latin typeface="Droid Sans"/>
            </a:endParaRPr>
          </a:p>
        </p:txBody>
      </p:sp>
      <p:cxnSp>
        <p:nvCxnSpPr>
          <p:cNvPr id="21" name="Rechte verbindingslijn met pijl 20"/>
          <p:cNvCxnSpPr/>
          <p:nvPr/>
        </p:nvCxnSpPr>
        <p:spPr>
          <a:xfrm>
            <a:off x="3719327" y="3884729"/>
            <a:ext cx="1672389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/>
          <p:cNvSpPr/>
          <p:nvPr/>
        </p:nvSpPr>
        <p:spPr>
          <a:xfrm>
            <a:off x="5933268" y="4509277"/>
            <a:ext cx="1636002" cy="1347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/>
          <p:cNvSpPr/>
          <p:nvPr/>
        </p:nvSpPr>
        <p:spPr>
          <a:xfrm>
            <a:off x="7642875" y="3403470"/>
            <a:ext cx="1385414" cy="1364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5896775" y="4219608"/>
            <a:ext cx="142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s</a:t>
            </a:r>
            <a:r>
              <a:rPr lang="en-US" sz="1600" dirty="0" err="1" smtClean="0">
                <a:latin typeface="Impact" panose="020B0806030902050204" pitchFamily="34" charset="0"/>
              </a:rPr>
              <a:t>lecht</a:t>
            </a:r>
            <a:r>
              <a:rPr lang="en-US" sz="1600" dirty="0" smtClean="0">
                <a:latin typeface="Impact" panose="020B0806030902050204" pitchFamily="34" charset="0"/>
              </a:rPr>
              <a:t> </a:t>
            </a:r>
            <a:r>
              <a:rPr lang="en-US" sz="1600" dirty="0" err="1" smtClean="0">
                <a:latin typeface="Impact" panose="020B0806030902050204" pitchFamily="34" charset="0"/>
              </a:rPr>
              <a:t>wegdek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25" name="Tekstvak 24"/>
          <p:cNvSpPr txBox="1"/>
          <p:nvPr/>
        </p:nvSpPr>
        <p:spPr>
          <a:xfrm>
            <a:off x="5834013" y="2609212"/>
            <a:ext cx="1639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v</a:t>
            </a:r>
            <a:r>
              <a:rPr lang="en-US" sz="1600" dirty="0" err="1" smtClean="0">
                <a:latin typeface="Impact" panose="020B0806030902050204" pitchFamily="34" charset="0"/>
              </a:rPr>
              <a:t>erleen</a:t>
            </a:r>
            <a:r>
              <a:rPr lang="en-US" sz="1600" dirty="0" smtClean="0">
                <a:latin typeface="Impact" panose="020B0806030902050204" pitchFamily="34" charset="0"/>
              </a:rPr>
              <a:t> </a:t>
            </a:r>
            <a:r>
              <a:rPr lang="en-US" sz="1600" dirty="0" err="1" smtClean="0">
                <a:latin typeface="Impact" panose="020B0806030902050204" pitchFamily="34" charset="0"/>
              </a:rPr>
              <a:t>voorrang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7569270" y="3095051"/>
            <a:ext cx="157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Impact" panose="020B0806030902050204" pitchFamily="34" charset="0"/>
              </a:rPr>
              <a:t>maximumsnelheid</a:t>
            </a:r>
            <a:endParaRPr lang="nl-NL" sz="1400" dirty="0">
              <a:latin typeface="Impact" panose="020B0806030902050204" pitchFamily="34" charset="0"/>
            </a:endParaRPr>
          </a:p>
        </p:txBody>
      </p:sp>
      <p:sp>
        <p:nvSpPr>
          <p:cNvPr id="27" name="Rechthoek 26"/>
          <p:cNvSpPr/>
          <p:nvPr/>
        </p:nvSpPr>
        <p:spPr>
          <a:xfrm>
            <a:off x="5861317" y="2949427"/>
            <a:ext cx="1506288" cy="128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Picture 2" descr="C:\Users\selsl\AppData\Local\Microsoft\Windows\Temporary Internet Files\Content.IE5\S8SWYGHC\Nederlands_verkeersbord_B6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7" y="3095051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selsl\AppData\Local\Microsoft\Windows\Temporary Internet Files\Content.IE5\0BEYAWDP\Nederlands_verkeersbord_J1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8" y="4219608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3691740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selsl\AppData\Local\Microsoft\Windows\Temporary Internet Files\Content.IE5\S8SWYGHC\Nederlands_verkeersbord_B6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43" y="2964926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selsl\AppData\Local\Microsoft\Windows\Temporary Internet Files\Content.IE5\0BEYAWDP\Nederlands_verkeersbord_J1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64" y="4542378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selsl\AppData\Local\Microsoft\Windows\Temporary Internet Files\Content.IE5\1HYFH6QS\1200px-Nederlands_verkeersbord_A1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75" y="3453504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ijdelijke aanduiding voor tekst 2"/>
          <p:cNvSpPr txBox="1">
            <a:spLocks/>
          </p:cNvSpPr>
          <p:nvPr/>
        </p:nvSpPr>
        <p:spPr>
          <a:xfrm>
            <a:off x="821047" y="1772575"/>
            <a:ext cx="6754229" cy="532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80000"/>
              <a:buNone/>
            </a:pPr>
            <a:r>
              <a:rPr lang="en-US" sz="2000" dirty="0" smtClean="0">
                <a:latin typeface="Segoe UI Light" panose="020B0502040204020203" pitchFamily="34" charset="0"/>
              </a:rPr>
              <a:t>1. Data-</a:t>
            </a:r>
            <a:r>
              <a:rPr lang="en-US" sz="2000" dirty="0" err="1" smtClean="0">
                <a:latin typeface="Segoe UI Light" panose="020B0502040204020203" pitchFamily="34" charset="0"/>
              </a:rPr>
              <a:t>preparatie</a:t>
            </a:r>
            <a:r>
              <a:rPr lang="en-US" sz="2000" dirty="0" smtClean="0">
                <a:latin typeface="Segoe UI Light" panose="020B0502040204020203" pitchFamily="34" charset="0"/>
              </a:rPr>
              <a:t>: </a:t>
            </a:r>
            <a:r>
              <a:rPr lang="en-US" sz="2000" dirty="0" err="1" smtClean="0">
                <a:latin typeface="Segoe UI Light" panose="020B0502040204020203" pitchFamily="34" charset="0"/>
              </a:rPr>
              <a:t>maken</a:t>
            </a:r>
            <a:r>
              <a:rPr lang="en-US" sz="2000" dirty="0" smtClean="0">
                <a:latin typeface="Segoe UI Light" panose="020B0502040204020203" pitchFamily="34" charset="0"/>
              </a:rPr>
              <a:t> van </a:t>
            </a:r>
            <a:r>
              <a:rPr lang="en-US" sz="2000" dirty="0" err="1" smtClean="0">
                <a:latin typeface="Segoe UI Light" panose="020B0502040204020203" pitchFamily="34" charset="0"/>
              </a:rPr>
              <a:t>een</a:t>
            </a:r>
            <a:r>
              <a:rPr lang="en-US" sz="2000" dirty="0" smtClean="0">
                <a:latin typeface="Segoe UI Light" panose="020B0502040204020203" pitchFamily="34" charset="0"/>
              </a:rPr>
              <a:t> train- </a:t>
            </a:r>
            <a:r>
              <a:rPr lang="en-US" sz="2000" dirty="0" err="1" smtClean="0">
                <a:latin typeface="Segoe UI Light" panose="020B0502040204020203" pitchFamily="34" charset="0"/>
              </a:rPr>
              <a:t>en</a:t>
            </a:r>
            <a:r>
              <a:rPr lang="en-US" sz="2000" dirty="0" smtClean="0"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latin typeface="Segoe UI Light" panose="020B0502040204020203" pitchFamily="34" charset="0"/>
              </a:rPr>
              <a:t>testset</a:t>
            </a:r>
            <a:r>
              <a:rPr lang="en-US" sz="2000" dirty="0" smtClean="0">
                <a:latin typeface="Segoe UI Light" panose="020B0502040204020203" pitchFamily="34" charset="0"/>
              </a:rPr>
              <a:t> (</a:t>
            </a:r>
            <a:r>
              <a:rPr lang="en-US" sz="2000" dirty="0" err="1" smtClean="0">
                <a:latin typeface="Segoe UI Light" panose="020B0502040204020203" pitchFamily="34" charset="0"/>
              </a:rPr>
              <a:t>afbeeldingen</a:t>
            </a:r>
            <a:r>
              <a:rPr lang="en-US" sz="2000" dirty="0" smtClean="0">
                <a:latin typeface="Segoe UI Light" panose="020B0502040204020203" pitchFamily="34" charset="0"/>
              </a:rPr>
              <a:t>, labels)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 smtClean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36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Algemene werkwijze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5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xmlns="" id="{2FC63C81-FE2C-452E-9AD8-D72C314271C3}"/>
              </a:ext>
            </a:extLst>
          </p:cNvPr>
          <p:cNvSpPr txBox="1">
            <a:spLocks/>
          </p:cNvSpPr>
          <p:nvPr/>
        </p:nvSpPr>
        <p:spPr bwMode="auto">
          <a:xfrm>
            <a:off x="612442" y="215645"/>
            <a:ext cx="804142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NL" sz="2400" b="1" dirty="0" smtClean="0">
                <a:solidFill>
                  <a:schemeClr val="bg1"/>
                </a:solidFill>
              </a:rPr>
              <a:t>Algemene werkwijze </a:t>
            </a:r>
            <a:endParaRPr lang="nl-NL" sz="2400" b="1" dirty="0">
              <a:solidFill>
                <a:schemeClr val="bg1"/>
              </a:solidFill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50956" y="2079663"/>
            <a:ext cx="8302910" cy="3275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7600" dirty="0" smtClean="0">
                <a:latin typeface="Segoe UI Light" panose="020B0502040204020203" pitchFamily="34" charset="0"/>
              </a:rPr>
              <a:t>2. </a:t>
            </a:r>
            <a:r>
              <a:rPr lang="en-US" sz="8000" dirty="0" err="1" smtClean="0">
                <a:latin typeface="Segoe UI Light" panose="020B0502040204020203" pitchFamily="34" charset="0"/>
              </a:rPr>
              <a:t>Trainen</a:t>
            </a:r>
            <a:r>
              <a:rPr lang="en-US" sz="8000" dirty="0" smtClean="0">
                <a:latin typeface="Segoe UI Light" panose="020B0502040204020203" pitchFamily="34" charset="0"/>
              </a:rPr>
              <a:t> om </a:t>
            </a:r>
            <a:r>
              <a:rPr lang="en-US" sz="8000" dirty="0" err="1" smtClean="0">
                <a:latin typeface="Segoe UI Light" panose="020B0502040204020203" pitchFamily="34" charset="0"/>
              </a:rPr>
              <a:t>een</a:t>
            </a:r>
            <a:r>
              <a:rPr lang="en-US" sz="8000" dirty="0" smtClean="0">
                <a:latin typeface="Segoe UI Light" panose="020B0502040204020203" pitchFamily="34" charset="0"/>
              </a:rPr>
              <a:t> model </a:t>
            </a:r>
            <a:r>
              <a:rPr lang="en-US" sz="8000" dirty="0" err="1" smtClean="0">
                <a:latin typeface="Segoe UI Light" panose="020B0502040204020203" pitchFamily="34" charset="0"/>
              </a:rPr>
              <a:t>te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genereren</a:t>
            </a:r>
            <a:r>
              <a:rPr lang="en-US" sz="8000" dirty="0" smtClean="0">
                <a:latin typeface="Segoe UI Light" panose="020B0502040204020203" pitchFamily="34" charset="0"/>
              </a:rPr>
              <a:t>:</a:t>
            </a: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0" dirty="0" smtClean="0"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0" dirty="0" smtClean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8000" dirty="0" smtClean="0">
                <a:latin typeface="Segoe UI Light" panose="020B0502040204020203" pitchFamily="34" charset="0"/>
              </a:rPr>
              <a:t>Training </a:t>
            </a:r>
            <a:r>
              <a:rPr lang="en-US" sz="8000" dirty="0" err="1" smtClean="0">
                <a:latin typeface="Segoe UI Light" panose="020B0502040204020203" pitchFamily="34" charset="0"/>
              </a:rPr>
              <a:t>kan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meerdere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dagen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duren</a:t>
            </a:r>
            <a:r>
              <a:rPr lang="en-US" sz="8000" dirty="0" smtClean="0">
                <a:latin typeface="Segoe UI Light" panose="020B0502040204020203" pitchFamily="34" charset="0"/>
              </a:rPr>
              <a:t> op DGX (8 GPUs)</a:t>
            </a: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8000" dirty="0" smtClean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8000" dirty="0" smtClean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8000" dirty="0" err="1" smtClean="0">
                <a:latin typeface="Segoe UI Light" panose="020B0502040204020203" pitchFamily="34" charset="0"/>
              </a:rPr>
              <a:t>Meerdere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keren</a:t>
            </a:r>
            <a:r>
              <a:rPr lang="en-US" sz="8000" dirty="0" smtClean="0">
                <a:latin typeface="Segoe UI Light" panose="020B0502040204020203" pitchFamily="34" charset="0"/>
              </a:rPr>
              <a:t> model </a:t>
            </a:r>
            <a:r>
              <a:rPr lang="en-US" sz="8000" dirty="0" err="1" smtClean="0">
                <a:latin typeface="Segoe UI Light" panose="020B0502040204020203" pitchFamily="34" charset="0"/>
              </a:rPr>
              <a:t>genereren</a:t>
            </a:r>
            <a:r>
              <a:rPr lang="en-US" sz="8000" dirty="0" smtClean="0">
                <a:latin typeface="Segoe UI Light" panose="020B0502040204020203" pitchFamily="34" charset="0"/>
              </a:rPr>
              <a:t> om </a:t>
            </a:r>
            <a:r>
              <a:rPr lang="en-US" sz="8000" dirty="0" err="1" smtClean="0">
                <a:latin typeface="Segoe UI Light" panose="020B0502040204020203" pitchFamily="34" charset="0"/>
              </a:rPr>
              <a:t>te</a:t>
            </a:r>
            <a:r>
              <a:rPr lang="en-US" sz="8000" dirty="0" smtClean="0">
                <a:latin typeface="Segoe UI Light" panose="020B0502040204020203" pitchFamily="34" charset="0"/>
              </a:rPr>
              <a:t> </a:t>
            </a:r>
            <a:r>
              <a:rPr lang="en-US" sz="8000" dirty="0" err="1" smtClean="0">
                <a:latin typeface="Segoe UI Light" panose="020B0502040204020203" pitchFamily="34" charset="0"/>
              </a:rPr>
              <a:t>kijken</a:t>
            </a:r>
            <a:r>
              <a:rPr lang="en-US" sz="8000" dirty="0" smtClean="0">
                <a:latin typeface="Segoe UI Light" panose="020B0502040204020203" pitchFamily="34" charset="0"/>
              </a:rPr>
              <a:t> wat de </a:t>
            </a:r>
            <a:r>
              <a:rPr lang="en-US" sz="8000" dirty="0" err="1" smtClean="0">
                <a:latin typeface="Segoe UI Light" panose="020B0502040204020203" pitchFamily="34" charset="0"/>
              </a:rPr>
              <a:t>beste</a:t>
            </a:r>
            <a:r>
              <a:rPr lang="en-US" sz="8000" dirty="0" smtClean="0">
                <a:latin typeface="Segoe UI Light" panose="020B0502040204020203" pitchFamily="34" charset="0"/>
              </a:rPr>
              <a:t> parameters </a:t>
            </a:r>
            <a:r>
              <a:rPr lang="en-US" sz="8000" dirty="0" err="1" smtClean="0">
                <a:latin typeface="Segoe UI Light" panose="020B0502040204020203" pitchFamily="34" charset="0"/>
              </a:rPr>
              <a:t>zijn</a:t>
            </a:r>
            <a:endParaRPr lang="en-US" sz="8000" dirty="0" smtClean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1400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7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Algemene werkwijze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5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/>
          <p:cNvSpPr txBox="1">
            <a:spLocks/>
          </p:cNvSpPr>
          <p:nvPr/>
        </p:nvSpPr>
        <p:spPr>
          <a:xfrm>
            <a:off x="434776" y="2023130"/>
            <a:ext cx="8302910" cy="32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sz="26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Verkeersborden</a:t>
            </a:r>
            <a:r>
              <a:rPr lang="en-US" sz="26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herkennen</a:t>
            </a:r>
            <a:r>
              <a:rPr lang="en-US" sz="26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d.m.v</a:t>
            </a:r>
            <a:r>
              <a:rPr lang="en-US" sz="26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. </a:t>
            </a:r>
            <a:r>
              <a:rPr lang="en-US" sz="26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6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endParaRPr lang="en-US" sz="26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sz="26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Afbeeldingen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inladen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bekijken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) </a:t>
            </a:r>
          </a:p>
          <a:p>
            <a:pPr marL="114300" indent="0">
              <a:buClr>
                <a:srgbClr val="0070C0"/>
              </a:buClr>
              <a:buSzPct val="80000"/>
              <a:buNone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maken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trainen</a:t>
            </a:r>
            <a:endParaRPr lang="en-US" sz="20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0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-    Het model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toepassen</a:t>
            </a:r>
            <a:r>
              <a:rPr lang="en-US" sz="2000" dirty="0" smtClean="0">
                <a:solidFill>
                  <a:schemeClr val="tx1"/>
                </a:solidFill>
                <a:latin typeface="Segoe UI Light" panose="020B0502040204020203" pitchFamily="34" charset="0"/>
              </a:rPr>
              <a:t> op de </a:t>
            </a:r>
            <a:r>
              <a:rPr lang="en-US" sz="2000" dirty="0" err="1" smtClean="0">
                <a:solidFill>
                  <a:schemeClr val="tx1"/>
                </a:solidFill>
                <a:latin typeface="Segoe UI Light" panose="020B0502040204020203" pitchFamily="34" charset="0"/>
              </a:rPr>
              <a:t>testafbeeldingen</a:t>
            </a:r>
            <a:endParaRPr lang="en-US" sz="2000" dirty="0" smtClean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/>
              <a:buAutoNum type="arabicPeriod"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 smtClean="0">
              <a:solidFill>
                <a:srgbClr val="0070C0"/>
              </a:solidFill>
            </a:endParaRPr>
          </a:p>
        </p:txBody>
      </p:sp>
      <p:pic>
        <p:nvPicPr>
          <p:cNvPr id="7" name="Picture 5" descr="C:\Users\selsl\AppData\Local\Microsoft\Windows\Temporary Internet Files\Content.IE5\S8SWYGHC\Nederlands_verkeersbord_J16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73" y="2864863"/>
            <a:ext cx="2070953" cy="17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De opdracht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665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2"/>
          <p:cNvSpPr txBox="1">
            <a:spLocks/>
          </p:cNvSpPr>
          <p:nvPr/>
        </p:nvSpPr>
        <p:spPr>
          <a:xfrm>
            <a:off x="311700" y="1548766"/>
            <a:ext cx="8520600" cy="501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endParaRPr lang="en-US" sz="1900" dirty="0" smtClean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1900" dirty="0" smtClean="0">
                <a:latin typeface="Segoe UI Light" panose="020B0502040204020203" pitchFamily="34" charset="0"/>
              </a:rPr>
              <a:t>1. Ga </a:t>
            </a:r>
            <a:r>
              <a:rPr lang="en-US" sz="1900" dirty="0" err="1" smtClean="0">
                <a:latin typeface="Segoe UI Light" panose="020B0502040204020203" pitchFamily="34" charset="0"/>
              </a:rPr>
              <a:t>naar</a:t>
            </a:r>
            <a:r>
              <a:rPr lang="en-US" sz="1900" dirty="0" smtClean="0">
                <a:latin typeface="Segoe UI Light" panose="020B0502040204020203" pitchFamily="34" charset="0"/>
              </a:rPr>
              <a:t>: bit.ly/</a:t>
            </a:r>
            <a:r>
              <a:rPr lang="en-US" sz="1900" dirty="0" err="1" smtClean="0">
                <a:latin typeface="Segoe UI Light" panose="020B0502040204020203" pitchFamily="34" charset="0"/>
              </a:rPr>
              <a:t>rwszelfdoen</a:t>
            </a:r>
            <a:endParaRPr lang="en-US" sz="1900" dirty="0" smtClean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Font typeface="+mj-lt"/>
              <a:buAutoNum type="arabicPeriod"/>
            </a:pPr>
            <a:endParaRPr lang="en-US" sz="1900" dirty="0" smtClean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1900" dirty="0" smtClean="0">
                <a:latin typeface="Segoe UI Light" panose="020B0502040204020203" pitchFamily="34" charset="0"/>
              </a:rPr>
              <a:t>2. Open </a:t>
            </a:r>
            <a:r>
              <a:rPr lang="en-US" sz="1900" dirty="0" err="1" smtClean="0">
                <a:latin typeface="Segoe UI Light" panose="020B0502040204020203" pitchFamily="34" charset="0"/>
              </a:rPr>
              <a:t>een</a:t>
            </a:r>
            <a:r>
              <a:rPr lang="en-US" sz="1900" dirty="0" smtClean="0">
                <a:latin typeface="Segoe UI Light" panose="020B0502040204020203" pitchFamily="34" charset="0"/>
              </a:rPr>
              <a:t> terminal </a:t>
            </a:r>
            <a:r>
              <a:rPr lang="en-US" sz="1900" dirty="0" err="1" smtClean="0">
                <a:latin typeface="Segoe UI Light" panose="020B0502040204020203" pitchFamily="34" charset="0"/>
              </a:rPr>
              <a:t>en</a:t>
            </a:r>
            <a:r>
              <a:rPr lang="en-US" sz="1900" dirty="0" smtClean="0">
                <a:latin typeface="Segoe UI Light" panose="020B0502040204020203" pitchFamily="34" charset="0"/>
              </a:rPr>
              <a:t> </a:t>
            </a:r>
            <a:r>
              <a:rPr lang="en-US" sz="1900" dirty="0" err="1" smtClean="0">
                <a:latin typeface="Segoe UI Light" panose="020B0502040204020203" pitchFamily="34" charset="0"/>
              </a:rPr>
              <a:t>typ</a:t>
            </a:r>
            <a:r>
              <a:rPr lang="en-US" sz="1900" dirty="0" smtClean="0">
                <a:latin typeface="Segoe UI Light" panose="020B0502040204020203" pitchFamily="34" charset="0"/>
              </a:rPr>
              <a:t> regel </a:t>
            </a:r>
            <a:r>
              <a:rPr lang="en-US" sz="1900" dirty="0" err="1" smtClean="0">
                <a:latin typeface="Segoe UI Light" panose="020B0502040204020203" pitchFamily="34" charset="0"/>
              </a:rPr>
              <a:t>voor</a:t>
            </a:r>
            <a:r>
              <a:rPr lang="en-US" sz="1900" dirty="0" smtClean="0">
                <a:latin typeface="Segoe UI Light" panose="020B0502040204020203" pitchFamily="34" charset="0"/>
              </a:rPr>
              <a:t> regel in:</a:t>
            </a:r>
          </a:p>
          <a:p>
            <a:pPr lvl="1"/>
            <a:r>
              <a:rPr lang="en-US" sz="1900" dirty="0" smtClean="0">
                <a:latin typeface="Segoe UI Light" panose="020B0502040204020203" pitchFamily="34" charset="0"/>
              </a:rPr>
              <a:t>cd Documents</a:t>
            </a:r>
            <a:endParaRPr lang="nl-NL" sz="1900" dirty="0" smtClean="0">
              <a:latin typeface="Segoe UI Light" panose="020B0502040204020203" pitchFamily="34" charset="0"/>
            </a:endParaRPr>
          </a:p>
          <a:p>
            <a:pPr lvl="1"/>
            <a:r>
              <a:rPr lang="nl-NL" sz="1900" dirty="0" smtClean="0">
                <a:latin typeface="Segoe UI Light" panose="020B0502040204020203" pitchFamily="34" charset="0"/>
              </a:rPr>
              <a:t>cd traffic-</a:t>
            </a:r>
            <a:r>
              <a:rPr lang="nl-NL" sz="1900" dirty="0" err="1" smtClean="0">
                <a:latin typeface="Segoe UI Light" panose="020B0502040204020203" pitchFamily="34" charset="0"/>
              </a:rPr>
              <a:t>signs</a:t>
            </a:r>
            <a:r>
              <a:rPr lang="nl-NL" sz="1900" dirty="0" smtClean="0">
                <a:latin typeface="Segoe UI Light" panose="020B0502040204020203" pitchFamily="34" charset="0"/>
              </a:rPr>
              <a:t>-tensorflow</a:t>
            </a:r>
          </a:p>
          <a:p>
            <a:pPr lvl="1"/>
            <a:r>
              <a:rPr lang="nl-NL" sz="1900" dirty="0" smtClean="0">
                <a:latin typeface="Segoe UI Light" panose="020B0502040204020203" pitchFamily="34" charset="0"/>
              </a:rPr>
              <a:t>source </a:t>
            </a:r>
            <a:r>
              <a:rPr lang="nl-NL" sz="1900" dirty="0" err="1" smtClean="0">
                <a:latin typeface="Segoe UI Light" panose="020B0502040204020203" pitchFamily="34" charset="0"/>
              </a:rPr>
              <a:t>activate</a:t>
            </a:r>
            <a:r>
              <a:rPr lang="nl-NL" sz="1900" dirty="0" smtClean="0">
                <a:latin typeface="Segoe UI Light" panose="020B0502040204020203" pitchFamily="34" charset="0"/>
              </a:rPr>
              <a:t> tensorflow-tutorial</a:t>
            </a:r>
          </a:p>
          <a:p>
            <a:pPr lvl="1"/>
            <a:r>
              <a:rPr lang="nl-NL" sz="1900" dirty="0" err="1" smtClean="0">
                <a:latin typeface="Segoe UI Light" panose="020B0502040204020203" pitchFamily="34" charset="0"/>
              </a:rPr>
              <a:t>jupyter</a:t>
            </a:r>
            <a:r>
              <a:rPr lang="nl-NL" sz="1900" dirty="0" smtClean="0">
                <a:latin typeface="Segoe UI Light" panose="020B0502040204020203" pitchFamily="34" charset="0"/>
              </a:rPr>
              <a:t> notebook</a:t>
            </a:r>
          </a:p>
          <a:p>
            <a:pPr marL="457200" lvl="1" indent="0">
              <a:buNone/>
            </a:pPr>
            <a:r>
              <a:rPr lang="nl-NL" sz="1900" dirty="0" smtClean="0">
                <a:latin typeface="Segoe UI Light" panose="020B0502040204020203" pitchFamily="34" charset="0"/>
              </a:rPr>
              <a:t/>
            </a:r>
            <a:br>
              <a:rPr lang="nl-NL" sz="1900" dirty="0" smtClean="0">
                <a:latin typeface="Segoe UI Light" panose="020B0502040204020203" pitchFamily="34" charset="0"/>
              </a:rPr>
            </a:br>
            <a:r>
              <a:rPr lang="nl-NL" sz="1900" dirty="0" smtClean="0">
                <a:latin typeface="Segoe UI Light" panose="020B0502040204020203" pitchFamily="34" charset="0"/>
              </a:rPr>
              <a:t>Er opent zich een homescherm van </a:t>
            </a:r>
            <a:r>
              <a:rPr lang="nl-NL" sz="1900" dirty="0" err="1" smtClean="0">
                <a:latin typeface="Segoe UI Light" panose="020B0502040204020203" pitchFamily="34" charset="0"/>
              </a:rPr>
              <a:t>Jupyter</a:t>
            </a:r>
            <a:r>
              <a:rPr lang="nl-NL" sz="1900" dirty="0" smtClean="0">
                <a:latin typeface="Segoe UI Light" panose="020B0502040204020203" pitchFamily="34" charset="0"/>
              </a:rPr>
              <a:t>, open 1) Verkeersborden Classificeren</a:t>
            </a:r>
            <a:br>
              <a:rPr lang="nl-NL" sz="1900" dirty="0" smtClean="0">
                <a:latin typeface="Segoe UI Light" panose="020B0502040204020203" pitchFamily="34" charset="0"/>
              </a:rPr>
            </a:br>
            <a:endParaRPr lang="en-US" sz="1900" b="1" dirty="0">
              <a:solidFill>
                <a:srgbClr val="0070C0"/>
              </a:solidFill>
              <a:latin typeface="Segoe UI Light" panose="020B0502040204020203" pitchFamily="34" charset="0"/>
            </a:endParaRPr>
          </a:p>
          <a:p>
            <a:pPr marL="457200" lvl="1" indent="0">
              <a:buNone/>
            </a:pPr>
            <a:r>
              <a:rPr lang="en-US" sz="1600" b="1" dirty="0" err="1" smtClean="0">
                <a:solidFill>
                  <a:srgbClr val="0070C0"/>
                </a:solidFill>
                <a:latin typeface="Segoe UI Light" panose="020B0502040204020203" pitchFamily="34" charset="0"/>
              </a:rPr>
              <a:t>wifi-netwerk</a:t>
            </a:r>
            <a:r>
              <a:rPr lang="en-US" sz="1600" b="1" dirty="0" smtClean="0">
                <a:solidFill>
                  <a:srgbClr val="0070C0"/>
                </a:solidFill>
                <a:latin typeface="Segoe UI Light" panose="020B0502040204020203" pitchFamily="34" charset="0"/>
              </a:rPr>
              <a:t>: </a:t>
            </a:r>
            <a:br>
              <a:rPr lang="en-US" sz="1600" b="1" dirty="0" smtClean="0">
                <a:solidFill>
                  <a:srgbClr val="0070C0"/>
                </a:solidFill>
                <a:latin typeface="Segoe UI Light" panose="020B0502040204020203" pitchFamily="34" charset="0"/>
              </a:rPr>
            </a:br>
            <a:r>
              <a:rPr lang="en-US" sz="1600" b="1" dirty="0" err="1" smtClean="0">
                <a:solidFill>
                  <a:srgbClr val="0070C0"/>
                </a:solidFill>
                <a:latin typeface="Segoe UI Light" panose="020B0502040204020203" pitchFamily="34" charset="0"/>
              </a:rPr>
              <a:t>wachtwoord</a:t>
            </a:r>
            <a:r>
              <a:rPr lang="en-US" sz="1600" b="1" dirty="0" smtClean="0">
                <a:solidFill>
                  <a:srgbClr val="0070C0"/>
                </a:solidFill>
                <a:latin typeface="Segoe UI Light" panose="020B0502040204020203" pitchFamily="34" charset="0"/>
              </a:rPr>
              <a:t>: 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b="1" dirty="0" smtClean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nl-NL" dirty="0"/>
          </a:p>
        </p:txBody>
      </p:sp>
      <p:sp>
        <p:nvSpPr>
          <p:cNvPr id="7" name="Google Shape;542;p97"/>
          <p:cNvSpPr/>
          <p:nvPr/>
        </p:nvSpPr>
        <p:spPr>
          <a:xfrm>
            <a:off x="2288839" y="364798"/>
            <a:ext cx="5037663" cy="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 dirty="0" smtClean="0">
                <a:solidFill>
                  <a:srgbClr val="D52B1E"/>
                </a:solidFill>
                <a:latin typeface="Droid Sans"/>
                <a:ea typeface="Droid Sans"/>
                <a:cs typeface="Droid Sans"/>
                <a:sym typeface="Droid Sans"/>
              </a:rPr>
              <a:t>De opdracht</a:t>
            </a:r>
            <a:endParaRPr sz="3600" strike="noStrike" dirty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5413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CF3EEB78DE3140880470E314625B6A" ma:contentTypeVersion="8" ma:contentTypeDescription="Een nieuw document maken." ma:contentTypeScope="" ma:versionID="142fdf0dfa1bf65235974e044cae24cb">
  <xsd:schema xmlns:xsd="http://www.w3.org/2001/XMLSchema" xmlns:xs="http://www.w3.org/2001/XMLSchema" xmlns:p="http://schemas.microsoft.com/office/2006/metadata/properties" xmlns:ns2="2e43a127-2cdc-4008-9be2-1c5115b5b6b9" targetNamespace="http://schemas.microsoft.com/office/2006/metadata/properties" ma:root="true" ma:fieldsID="c2808cc4e1ec609bd5c45af50511d267" ns2:_="">
    <xsd:import namespace="2e43a127-2cdc-4008-9be2-1c5115b5b6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3a127-2cdc-4008-9be2-1c5115b5b6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72C4A4-D46D-4DAE-82E4-FC37490A306F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2e43a127-2cdc-4008-9be2-1c5115b5b6b9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3613D22-5B22-4F00-BB1A-AB07957BF3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A0A3FC-AB08-416A-968C-8AF5744C54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43a127-2cdc-4008-9be2-1c5115b5b6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474</Words>
  <Application>Microsoft Office PowerPoint</Application>
  <PresentationFormat>Diavoorstelling (4:3)</PresentationFormat>
  <Paragraphs>213</Paragraphs>
  <Slides>20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Kiki van Oeffelen</dc:creator>
  <cp:lastModifiedBy>Sels, Laura (CIV)</cp:lastModifiedBy>
  <cp:revision>47</cp:revision>
  <dcterms:created xsi:type="dcterms:W3CDTF">2019-08-31T09:52:58Z</dcterms:created>
  <dcterms:modified xsi:type="dcterms:W3CDTF">2019-10-18T11:44:41Z</dcterms:modified>
</cp:coreProperties>
</file>